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8086725" cy="14581188"/>
  <p:custDataLst>
    <p:tags r:id="rId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6F"/>
    <a:srgbClr val="EAEAEA"/>
    <a:srgbClr val="DCDFE6"/>
    <a:srgbClr val="EBFFFF"/>
    <a:srgbClr val="CCFFFF"/>
    <a:srgbClr val="99FFCC"/>
    <a:srgbClr val="990033"/>
    <a:srgbClr val="DD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608"/>
    <p:restoredTop sz="94660"/>
  </p:normalViewPr>
  <p:slideViewPr>
    <p:cSldViewPr>
      <p:cViewPr>
        <p:scale>
          <a:sx n="25" d="100"/>
          <a:sy n="25" d="100"/>
        </p:scale>
        <p:origin x="1824" y="-104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03613" cy="730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579938" y="0"/>
            <a:ext cx="3505200" cy="730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A825D-47E9-8346-9C8C-06546DAC23B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822450"/>
            <a:ext cx="6559550" cy="4921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08038" y="7016750"/>
            <a:ext cx="6470650" cy="574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50938"/>
            <a:ext cx="35036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579938" y="13850938"/>
            <a:ext cx="3505200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AD356-1034-3249-9D71-33F8FBB1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6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AD356-1034-3249-9D71-33F8FBB137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1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BE34097F-AC70-4B59-B1D2-27BF3AF50A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5518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F568B032-E708-43F5-8C4C-9D7CD38D6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4075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3025" y="1317625"/>
            <a:ext cx="9874250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5513" y="1317625"/>
            <a:ext cx="29475112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CED9B186-5AC0-4E01-96BD-E38AD15429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088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75259E21-F082-4122-892B-DA46662725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257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763BB966-B9FA-4E5F-9684-B4624B553C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8199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5513" y="7680325"/>
            <a:ext cx="19673888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0FE68E09-FD4A-40AA-AC45-ECDFFCAF43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4300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8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8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281B74C-C36C-4749-8954-AB4971544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6555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0E5F5EF-36D5-4187-80DE-E95B864593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434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5B547EF5-8BB6-4992-B248-83167B7121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1817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defPPr>
              <a:defRPr kern="1200" smtId="4294967295"/>
            </a:defPPr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4EC54596-259A-4F99-9971-F7F37683EC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440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2"/>
            <a:ext cx="26335038" cy="2720975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8" cy="1975008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8" cy="386238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F58F9BA2-C4F0-44E7-8F14-EDAB0965C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3163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5513" y="1317625"/>
            <a:ext cx="39501762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194" tIns="188098" rIns="376194" bIns="188098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5513" y="7680325"/>
            <a:ext cx="39501762" cy="2172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194" tIns="188098" rIns="376194" bIns="188098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5513" y="29978350"/>
            <a:ext cx="1024096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194" tIns="188098" rIns="376194" bIns="188098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3762375">
              <a:defRPr sz="58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7112" y="29978350"/>
            <a:ext cx="1389856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194" tIns="188098" rIns="376194" bIns="188098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 defTabSz="3762375">
              <a:defRPr sz="58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6312" y="29978350"/>
            <a:ext cx="1024096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6194" tIns="188098" rIns="376194" bIns="188098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3762375">
              <a:defRPr sz="5800" smtClean="0">
                <a:latin typeface="Arial" pitchFamily="34" charset="0"/>
              </a:defRPr>
            </a:lvl1pPr>
          </a:lstStyle>
          <a:p>
            <a:pPr>
              <a:defRPr/>
            </a:pPr>
            <a:fld id="{4C93A22B-C4D7-4FAD-B3F8-FF88D53B9D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 dpi="0"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 dpi="0">
          <a:blip r:embed="rId13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 dpi="0">
          <a:blip r:embed="rId14"/>
          <a:stretch>
            <a:fillRect/>
          </a:stretch>
        </p:blipFill>
        <p:spPr>
          <a:xfrm>
            <a:off x="6661150" y="33426400"/>
            <a:ext cx="30568900" cy="1549400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666115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l"/>
            <a:r>
              <a:rPr sz="4880">
                <a:solidFill>
                  <a:srgbClr val="808080"/>
                </a:solidFill>
              </a:rPr>
              <a:t>Template ID: sunsetmaple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3762375" rtl="0" eaLnBrk="0" fontAlgn="base" hangingPunct="0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762375" rtl="0" eaLnBrk="0" fontAlgn="base" hangingPunct="0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34" charset="0"/>
        </a:defRPr>
      </a:lvl2pPr>
      <a:lvl3pPr algn="ctr" defTabSz="3762375" rtl="0" eaLnBrk="0" fontAlgn="base" hangingPunct="0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34" charset="0"/>
        </a:defRPr>
      </a:lvl3pPr>
      <a:lvl4pPr algn="ctr" defTabSz="3762375" rtl="0" eaLnBrk="0" fontAlgn="base" hangingPunct="0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34" charset="0"/>
        </a:defRPr>
      </a:lvl4pPr>
      <a:lvl5pPr algn="ctr" defTabSz="3762375" rtl="0" eaLnBrk="0" fontAlgn="base" hangingPunct="0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34" charset="0"/>
        </a:defRPr>
      </a:lvl5pPr>
      <a:lvl6pPr marL="457200" algn="ctr" defTabSz="3762375" rtl="0" fontAlgn="base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34" charset="0"/>
        </a:defRPr>
      </a:lvl6pPr>
      <a:lvl7pPr marL="914400" algn="ctr" defTabSz="3762375" rtl="0" fontAlgn="base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34" charset="0"/>
        </a:defRPr>
      </a:lvl7pPr>
      <a:lvl8pPr marL="1371600" algn="ctr" defTabSz="3762375" rtl="0" fontAlgn="base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34" charset="0"/>
        </a:defRPr>
      </a:lvl8pPr>
      <a:lvl9pPr marL="1828800" algn="ctr" defTabSz="3762375" rtl="0" fontAlgn="base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34" charset="0"/>
        </a:defRPr>
      </a:lvl9pPr>
    </p:titleStyle>
    <p:bodyStyle>
      <a:defPPr>
        <a:defRPr kern="1200" smtId="4294967295"/>
      </a:defPPr>
      <a:lvl1pPr marL="1412875" indent="-1412875" algn="l" defTabSz="3762375" rtl="0" eaLnBrk="0" fontAlgn="base" hangingPunct="0">
        <a:spcBef>
          <a:spcPct val="20000"/>
        </a:spcBef>
        <a:spcAft>
          <a:spcPct val="0"/>
        </a:spcAft>
        <a:buChar char="•"/>
        <a:defRPr sz="13100">
          <a:solidFill>
            <a:schemeClr val="tx1"/>
          </a:solidFill>
          <a:latin typeface="+mn-lt"/>
          <a:ea typeface="+mn-ea"/>
          <a:cs typeface="+mn-cs"/>
        </a:defRPr>
      </a:lvl1pPr>
      <a:lvl2pPr marL="3055938" indent="-1174750" algn="l" defTabSz="3762375" rtl="0" eaLnBrk="0" fontAlgn="base" hangingPunct="0">
        <a:spcBef>
          <a:spcPct val="20000"/>
        </a:spcBef>
        <a:spcAft>
          <a:spcPct val="0"/>
        </a:spcAft>
        <a:buChar char="–"/>
        <a:defRPr sz="11500">
          <a:solidFill>
            <a:schemeClr val="tx1"/>
          </a:solidFill>
          <a:latin typeface="+mn-lt"/>
        </a:defRPr>
      </a:lvl2pPr>
      <a:lvl3pPr marL="4702175" indent="-939800" algn="l" defTabSz="3762375" rtl="0" eaLnBrk="0" fontAlgn="base" hangingPunct="0">
        <a:spcBef>
          <a:spcPct val="20000"/>
        </a:spcBef>
        <a:spcAft>
          <a:spcPct val="0"/>
        </a:spcAft>
        <a:buChar char="•"/>
        <a:defRPr sz="9800">
          <a:solidFill>
            <a:schemeClr val="tx1"/>
          </a:solidFill>
          <a:latin typeface="+mn-lt"/>
        </a:defRPr>
      </a:lvl3pPr>
      <a:lvl4pPr marL="6583363" indent="-941388" algn="l" defTabSz="3762375" rtl="0" eaLnBrk="0" fontAlgn="base" hangingPunct="0">
        <a:spcBef>
          <a:spcPct val="20000"/>
        </a:spcBef>
        <a:spcAft>
          <a:spcPct val="0"/>
        </a:spcAft>
        <a:buChar char="–"/>
        <a:defRPr sz="8200">
          <a:solidFill>
            <a:schemeClr val="tx1"/>
          </a:solidFill>
          <a:latin typeface="+mn-lt"/>
        </a:defRPr>
      </a:lvl4pPr>
      <a:lvl5pPr marL="8464550" indent="-941388" algn="l" defTabSz="3762375" rtl="0" eaLnBrk="0" fontAlgn="base" hangingPunct="0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5pPr>
      <a:lvl6pPr marL="8921750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6pPr>
      <a:lvl7pPr marL="9378950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7pPr>
      <a:lvl8pPr marL="9836150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8pPr>
      <a:lvl9pPr marL="10293350" indent="-941388" algn="l" defTabSz="3762375" rtl="0" fontAlgn="base">
        <a:spcBef>
          <a:spcPct val="20000"/>
        </a:spcBef>
        <a:spcAft>
          <a:spcPct val="0"/>
        </a:spcAft>
        <a:buChar char="»"/>
        <a:defRPr sz="8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oftroboticstoolkit.com/publications/soft-pneumatic-gelatin-actuator-edible-robotics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36000">
              <a:schemeClr val="bg1"/>
            </a:gs>
            <a:gs pos="0">
              <a:srgbClr val="FFE375"/>
            </a:gs>
            <a:gs pos="93000">
              <a:schemeClr val="bg1"/>
            </a:gs>
            <a:gs pos="100000">
              <a:schemeClr val="bg1"/>
            </a:gs>
            <a:gs pos="0">
              <a:schemeClr val="bg1"/>
            </a:gs>
            <a:gs pos="0">
              <a:schemeClr val="bg1"/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9"/>
          <p:cNvSpPr>
            <a:spLocks noChangeArrowheads="1"/>
          </p:cNvSpPr>
          <p:nvPr/>
        </p:nvSpPr>
        <p:spPr bwMode="auto">
          <a:xfrm>
            <a:off x="0" y="-26555"/>
            <a:ext cx="43891200" cy="376427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lIns="115500" tIns="57750" rIns="115500" bIns="57750" anchor="ctr"/>
          <a:lstStyle>
            <a:defPPr>
              <a:defRPr kern="1200" smtId="4294967295"/>
            </a:defPPr>
          </a:lstStyle>
          <a:p>
            <a:pPr algn="ctr"/>
            <a:r>
              <a:rPr lang="en-US" sz="9200" dirty="0">
                <a:solidFill>
                  <a:schemeClr val="bg1"/>
                </a:solidFill>
                <a:latin typeface="+mj-lt"/>
                <a:ea typeface="+mj-ea"/>
                <a:cs typeface="Angsana New" charset="0"/>
              </a:rPr>
              <a:t>Food for </a:t>
            </a:r>
            <a:r>
              <a:rPr lang="en-US" sz="9200" dirty="0" smtClean="0">
                <a:solidFill>
                  <a:schemeClr val="bg1"/>
                </a:solidFill>
                <a:latin typeface="+mj-lt"/>
                <a:ea typeface="+mj-ea"/>
                <a:cs typeface="Angsana New" charset="0"/>
              </a:rPr>
              <a:t>Thought: An </a:t>
            </a:r>
            <a:r>
              <a:rPr lang="en-US" sz="9200" dirty="0">
                <a:solidFill>
                  <a:schemeClr val="bg1"/>
                </a:solidFill>
                <a:latin typeface="+mj-lt"/>
                <a:ea typeface="+mj-ea"/>
                <a:cs typeface="Angsana New" charset="0"/>
              </a:rPr>
              <a:t>Exploration in Edible Soft Robots</a:t>
            </a:r>
            <a:r>
              <a:rPr lang="en-US" sz="8000" dirty="0">
                <a:latin typeface="+mj-lt"/>
                <a:ea typeface="Century" charset="0"/>
                <a:cs typeface="Century" charset="0"/>
              </a:rPr>
              <a:t/>
            </a:r>
            <a:br>
              <a:rPr lang="en-US" sz="8000" dirty="0">
                <a:latin typeface="+mj-lt"/>
                <a:ea typeface="Century" charset="0"/>
                <a:cs typeface="Century" charset="0"/>
              </a:rPr>
            </a:br>
            <a:r>
              <a:rPr lang="en-US" sz="4500" dirty="0" smtClean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Xavier </a:t>
            </a:r>
            <a:r>
              <a:rPr lang="en-US" sz="4500" dirty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M. Segel, Mathew </a:t>
            </a:r>
            <a:r>
              <a:rPr lang="en-US" sz="4500" dirty="0" err="1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Baumholtz</a:t>
            </a:r>
            <a:r>
              <a:rPr lang="en-US" sz="4500" dirty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, Aditya Sardesai, </a:t>
            </a:r>
            <a:r>
              <a:rPr lang="en-US" sz="4500" dirty="0" err="1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Yiheng</a:t>
            </a:r>
            <a:r>
              <a:rPr lang="en-US" sz="4500" dirty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 </a:t>
            </a:r>
            <a:r>
              <a:rPr lang="en-US" sz="4500" dirty="0" smtClean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Chen, Richard </a:t>
            </a:r>
            <a:r>
              <a:rPr lang="en-US" sz="4500" dirty="0" err="1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Buonocore</a:t>
            </a:r>
            <a:r>
              <a:rPr lang="en-US" sz="4500" dirty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, </a:t>
            </a:r>
            <a:r>
              <a:rPr lang="en-US" sz="4500" dirty="0" err="1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Ruhao</a:t>
            </a:r>
            <a:r>
              <a:rPr lang="en-US" sz="4500" dirty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 Sun</a:t>
            </a:r>
            <a:r>
              <a:rPr lang="en-US" sz="4500" dirty="0" smtClean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, </a:t>
            </a:r>
            <a:r>
              <a:rPr lang="en-US" sz="4500" dirty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Kyle </a:t>
            </a:r>
            <a:r>
              <a:rPr lang="en-US" sz="4500" dirty="0" smtClean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Wagner </a:t>
            </a:r>
            <a:r>
              <a:rPr lang="en-US" sz="4500" dirty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and Bram </a:t>
            </a:r>
            <a:r>
              <a:rPr lang="en-US" sz="4500" dirty="0" err="1" smtClean="0">
                <a:solidFill>
                  <a:schemeClr val="bg1"/>
                </a:solidFill>
                <a:latin typeface="+mj-lt"/>
                <a:ea typeface="Century" charset="0"/>
                <a:cs typeface="Century" charset="0"/>
              </a:rPr>
              <a:t>Schork</a:t>
            </a:r>
            <a:endParaRPr lang="en-US" sz="4500" dirty="0">
              <a:solidFill>
                <a:schemeClr val="bg1"/>
              </a:solidFill>
              <a:latin typeface="+mj-lt"/>
              <a:ea typeface="Century" charset="0"/>
              <a:cs typeface="Century" charset="0"/>
            </a:endParaRPr>
          </a:p>
        </p:txBody>
      </p:sp>
      <p:sp>
        <p:nvSpPr>
          <p:cNvPr id="2051" name="Rectangle 20"/>
          <p:cNvSpPr>
            <a:spLocks noChangeArrowheads="1"/>
          </p:cNvSpPr>
          <p:nvPr/>
        </p:nvSpPr>
        <p:spPr bwMode="auto">
          <a:xfrm>
            <a:off x="381000" y="4038600"/>
            <a:ext cx="15468600" cy="1113623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15500" tIns="57750" rIns="115500" bIns="57750" anchor="ctr"/>
          <a:lstStyle>
            <a:defPPr>
              <a:defRPr kern="1200" smtId="4294967295"/>
            </a:defPPr>
          </a:lstStyle>
          <a:p>
            <a:pPr algn="ctr" defTabSz="3762375"/>
            <a:r>
              <a:rPr lang="en-US" sz="4600" b="1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Introduction</a:t>
            </a:r>
          </a:p>
        </p:txBody>
      </p:sp>
      <p:sp>
        <p:nvSpPr>
          <p:cNvPr id="2052" name="Rectangle 21"/>
          <p:cNvSpPr>
            <a:spLocks noChangeArrowheads="1"/>
          </p:cNvSpPr>
          <p:nvPr/>
        </p:nvSpPr>
        <p:spPr bwMode="auto">
          <a:xfrm>
            <a:off x="31919519" y="21686367"/>
            <a:ext cx="11459623" cy="1048997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15500" tIns="57750" rIns="115500" bIns="57750" anchor="ctr"/>
          <a:lstStyle>
            <a:defPPr>
              <a:defRPr kern="1200" smtId="4294967295"/>
            </a:defPPr>
          </a:lstStyle>
          <a:p>
            <a:pPr algn="ctr" defTabSz="3762375"/>
            <a:r>
              <a:rPr lang="en-US" sz="4600" b="1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References</a:t>
            </a:r>
          </a:p>
        </p:txBody>
      </p:sp>
      <p:sp>
        <p:nvSpPr>
          <p:cNvPr id="2056" name="Rectangle 25"/>
          <p:cNvSpPr>
            <a:spLocks noChangeArrowheads="1"/>
          </p:cNvSpPr>
          <p:nvPr/>
        </p:nvSpPr>
        <p:spPr bwMode="auto">
          <a:xfrm>
            <a:off x="31950273" y="4038600"/>
            <a:ext cx="11550019" cy="1113623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15500" tIns="57750" rIns="115500" bIns="57750" anchor="ctr"/>
          <a:lstStyle>
            <a:defPPr>
              <a:defRPr kern="1200" smtId="4294967295"/>
            </a:defPPr>
          </a:lstStyle>
          <a:p>
            <a:pPr algn="ctr" defTabSz="3762375"/>
            <a:r>
              <a:rPr lang="en-US" sz="4600" b="1" dirty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Conclusion</a:t>
            </a:r>
          </a:p>
        </p:txBody>
      </p:sp>
      <p:sp>
        <p:nvSpPr>
          <p:cNvPr id="2058" name="Text Box 32"/>
          <p:cNvSpPr txBox="1">
            <a:spLocks noChangeArrowheads="1"/>
          </p:cNvSpPr>
          <p:nvPr/>
        </p:nvSpPr>
        <p:spPr bwMode="auto">
          <a:xfrm>
            <a:off x="521353" y="5502348"/>
            <a:ext cx="15328247" cy="756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15500" tIns="57750" rIns="115500" bIns="57750">
            <a:spAutoFit/>
          </a:bodyPr>
          <a:lstStyle>
            <a:defPPr>
              <a:defRPr kern="1200" smtId="4294967295"/>
            </a:defPPr>
            <a:lvl1pPr defTabSz="3762375" eaLnBrk="0" hangingPunct="0">
              <a:defRPr sz="2600">
                <a:solidFill>
                  <a:schemeClr val="tx1"/>
                </a:solidFill>
                <a:latin typeface="Arial"/>
              </a:defRPr>
            </a:lvl1pPr>
            <a:lvl2pPr marL="742950" indent="-28575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2pPr>
            <a:lvl3pPr marL="11430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3pPr>
            <a:lvl4pPr marL="16002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4pPr>
            <a:lvl5pPr marL="20574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9pPr>
          </a:lstStyle>
          <a:p>
            <a:r>
              <a:rPr lang="en-US" sz="4400" dirty="0" smtClean="0">
                <a:latin typeface="+mn-lt"/>
              </a:rPr>
              <a:t>One goal of </a:t>
            </a:r>
            <a:r>
              <a:rPr lang="en-US" sz="4400" dirty="0">
                <a:latin typeface="+mn-lt"/>
              </a:rPr>
              <a:t>soft robotics </a:t>
            </a:r>
            <a:r>
              <a:rPr lang="en-US" sz="4400" dirty="0" smtClean="0">
                <a:latin typeface="+mn-lt"/>
              </a:rPr>
              <a:t>is to </a:t>
            </a:r>
            <a:r>
              <a:rPr lang="en-US" sz="4400" dirty="0">
                <a:latin typeface="+mn-lt"/>
              </a:rPr>
              <a:t>interface </a:t>
            </a:r>
            <a:r>
              <a:rPr lang="en-US" sz="4400" dirty="0" smtClean="0">
                <a:latin typeface="+mn-lt"/>
              </a:rPr>
              <a:t>robotics with </a:t>
            </a:r>
            <a:r>
              <a:rPr lang="en-US" sz="4400" dirty="0">
                <a:latin typeface="+mn-lt"/>
              </a:rPr>
              <a:t>the human body</a:t>
            </a:r>
            <a:r>
              <a:rPr lang="en-US" sz="4400" dirty="0" smtClean="0">
                <a:latin typeface="+mn-lt"/>
              </a:rPr>
              <a:t>. </a:t>
            </a:r>
            <a:r>
              <a:rPr lang="en-US" sz="4400" dirty="0">
                <a:latin typeface="+mn-lt"/>
              </a:rPr>
              <a:t>Traditionally, silicone </a:t>
            </a:r>
            <a:r>
              <a:rPr lang="en-US" sz="4400" dirty="0" smtClean="0">
                <a:latin typeface="+mn-lt"/>
              </a:rPr>
              <a:t>has been the dominate material in </a:t>
            </a:r>
            <a:r>
              <a:rPr lang="en-US" sz="4400" dirty="0">
                <a:latin typeface="+mn-lt"/>
              </a:rPr>
              <a:t>the field of soft </a:t>
            </a:r>
            <a:r>
              <a:rPr lang="en-US" sz="4400" dirty="0" smtClean="0">
                <a:latin typeface="+mn-lt"/>
              </a:rPr>
              <a:t>robotics, but this material is not</a:t>
            </a:r>
            <a:r>
              <a:rPr lang="en-US" sz="4400" dirty="0">
                <a:latin typeface="+mn-lt"/>
              </a:rPr>
              <a:t> compatible with the </a:t>
            </a:r>
            <a:r>
              <a:rPr lang="en-US" sz="4400" dirty="0" smtClean="0">
                <a:latin typeface="+mn-lt"/>
              </a:rPr>
              <a:t>body. We looked to create a</a:t>
            </a:r>
            <a:r>
              <a:rPr lang="en-US" sz="4400" dirty="0">
                <a:latin typeface="+mn-lt"/>
              </a:rPr>
              <a:t> </a:t>
            </a:r>
            <a:r>
              <a:rPr lang="en-US" sz="4400" dirty="0" smtClean="0">
                <a:latin typeface="+mn-lt"/>
              </a:rPr>
              <a:t>biodegradable</a:t>
            </a:r>
            <a:r>
              <a:rPr lang="en-US" sz="4400" dirty="0">
                <a:latin typeface="+mn-lt"/>
              </a:rPr>
              <a:t>,</a:t>
            </a:r>
            <a:r>
              <a:rPr lang="en-US" sz="4400" dirty="0">
                <a:latin typeface="+mn-lt"/>
              </a:rPr>
              <a:t> </a:t>
            </a:r>
            <a:r>
              <a:rPr lang="en-US" sz="4400" dirty="0" smtClean="0">
                <a:latin typeface="+mn-lt"/>
              </a:rPr>
              <a:t>biocompatible, and edible material. We developed novel actuators </a:t>
            </a:r>
            <a:r>
              <a:rPr lang="en-US" sz="4400" dirty="0">
                <a:latin typeface="+mn-lt"/>
              </a:rPr>
              <a:t>which are biodegradable, edible, and tasty. We believe </a:t>
            </a:r>
            <a:r>
              <a:rPr lang="en-US" sz="4400" dirty="0" smtClean="0">
                <a:latin typeface="+mn-lt"/>
              </a:rPr>
              <a:t>the applications of biodegradable </a:t>
            </a:r>
            <a:r>
              <a:rPr lang="en-US" sz="4400" dirty="0">
                <a:latin typeface="+mn-lt"/>
              </a:rPr>
              <a:t>and edible actuators </a:t>
            </a:r>
            <a:r>
              <a:rPr lang="en-US" sz="4400" dirty="0" smtClean="0">
                <a:latin typeface="+mn-lt"/>
              </a:rPr>
              <a:t>could be a product </a:t>
            </a:r>
            <a:r>
              <a:rPr lang="en-US" sz="4400" dirty="0">
                <a:latin typeface="+mn-lt"/>
              </a:rPr>
              <a:t>sold as an interactive candy </a:t>
            </a:r>
            <a:r>
              <a:rPr lang="en-US" sz="4400" dirty="0" smtClean="0">
                <a:latin typeface="+mn-lt"/>
              </a:rPr>
              <a:t>for </a:t>
            </a:r>
            <a:r>
              <a:rPr lang="en-US" sz="4400" dirty="0">
                <a:latin typeface="+mn-lt"/>
              </a:rPr>
              <a:t>children </a:t>
            </a:r>
            <a:r>
              <a:rPr lang="en-US" sz="4400" dirty="0" smtClean="0">
                <a:latin typeface="+mn-lt"/>
              </a:rPr>
              <a:t>to learn about </a:t>
            </a:r>
            <a:r>
              <a:rPr lang="en-US" sz="4400" dirty="0" smtClean="0">
                <a:latin typeface="+mn-lt"/>
              </a:rPr>
              <a:t>implantable </a:t>
            </a:r>
            <a:r>
              <a:rPr lang="en-US" sz="4400" dirty="0">
                <a:latin typeface="+mn-lt"/>
              </a:rPr>
              <a:t>soft robotic </a:t>
            </a:r>
            <a:r>
              <a:rPr lang="en-US" sz="4400" dirty="0" smtClean="0">
                <a:latin typeface="+mn-lt"/>
              </a:rPr>
              <a:t>devices</a:t>
            </a:r>
            <a:r>
              <a:rPr lang="en-US" sz="4400" dirty="0" smtClean="0">
                <a:latin typeface="+mn-lt"/>
              </a:rPr>
              <a:t>, in addition to a tasty and fun delivery mechanism for medication.</a:t>
            </a:r>
            <a:endParaRPr lang="en-US" sz="4400" dirty="0">
              <a:latin typeface="+mn-lt"/>
              <a:ea typeface="Century" charset="0"/>
              <a:cs typeface="Century" charset="0"/>
            </a:endParaRPr>
          </a:p>
        </p:txBody>
      </p:sp>
      <p:sp>
        <p:nvSpPr>
          <p:cNvPr id="2066" name="Text Box 46"/>
          <p:cNvSpPr txBox="1">
            <a:spLocks noChangeArrowheads="1"/>
          </p:cNvSpPr>
          <p:nvPr/>
        </p:nvSpPr>
        <p:spPr bwMode="auto">
          <a:xfrm>
            <a:off x="32609460" y="23657743"/>
            <a:ext cx="4554881" cy="818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15500" tIns="57750" rIns="115500" bIns="57750">
            <a:spAutoFit/>
          </a:bodyPr>
          <a:lstStyle>
            <a:defPPr>
              <a:defRPr kern="1200" smtId="4294967295"/>
            </a:defPPr>
            <a:lvl1pPr defTabSz="3762375" eaLnBrk="0" hangingPunct="0">
              <a:defRPr sz="2600">
                <a:solidFill>
                  <a:schemeClr val="tx1"/>
                </a:solidFill>
                <a:latin typeface="Arial"/>
              </a:defRPr>
            </a:lvl1pPr>
            <a:lvl2pPr marL="742950" indent="-28575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2pPr>
            <a:lvl3pPr marL="11430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3pPr>
            <a:lvl4pPr marL="16002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4pPr>
            <a:lvl5pPr marL="20574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9pPr>
          </a:lstStyle>
          <a:p>
            <a:pPr marL="514350" indent="-514350">
              <a:buAutoNum type="arabicParenBoth"/>
            </a:pPr>
            <a:r>
              <a:rPr lang="en-US" dirty="0"/>
              <a:t>J. </a:t>
            </a:r>
            <a:r>
              <a:rPr lang="en-US" dirty="0" err="1"/>
              <a:t>Shintake</a:t>
            </a:r>
            <a:r>
              <a:rPr lang="en-US" dirty="0"/>
              <a:t> et al. (2017) </a:t>
            </a:r>
            <a:r>
              <a:rPr lang="en-US" u="sng" dirty="0">
                <a:hlinkClick r:id="rId3"/>
              </a:rPr>
              <a:t>Soft pneumatic gelatin actuator for edible robotics</a:t>
            </a:r>
            <a:r>
              <a:rPr lang="en-US" dirty="0"/>
              <a:t>.</a:t>
            </a:r>
            <a:endParaRPr lang="en-US" sz="3600" dirty="0">
              <a:latin typeface="+mj-lt"/>
              <a:ea typeface="Century" charset="0"/>
              <a:cs typeface="Century" charset="0"/>
            </a:endParaRPr>
          </a:p>
          <a:p>
            <a:r>
              <a:rPr lang="en-US" sz="3600" dirty="0" smtClean="0">
                <a:latin typeface="+mj-lt"/>
                <a:ea typeface="Century" charset="0"/>
                <a:cs typeface="Century" charset="0"/>
              </a:rPr>
              <a:t>PATENT HERE</a:t>
            </a:r>
            <a:endParaRPr lang="en-US" sz="3600" dirty="0">
              <a:latin typeface="+mj-lt"/>
              <a:ea typeface="Century" charset="0"/>
              <a:cs typeface="Century" charset="0"/>
            </a:endParaRPr>
          </a:p>
          <a:p>
            <a:r>
              <a:rPr lang="en-US" sz="2400" dirty="0"/>
              <a:t>We would like to express our gratitude for the Soft Robotics toolkit for allowing us to submit our work; The Haverford School for supplying us with amazing opportunities like this; Mr. </a:t>
            </a:r>
            <a:r>
              <a:rPr lang="en-US" sz="2400" dirty="0" err="1"/>
              <a:t>Trocano</a:t>
            </a:r>
            <a:r>
              <a:rPr lang="en-US" sz="2400" dirty="0"/>
              <a:t> for the help, guidance, and advice during this project and for letting us use the </a:t>
            </a:r>
            <a:r>
              <a:rPr lang="en-US" sz="2400" dirty="0" err="1"/>
              <a:t>Chemisty</a:t>
            </a:r>
            <a:r>
              <a:rPr lang="en-US" sz="2400" dirty="0"/>
              <a:t> lab; Dr. Li for helping us file a provisional patent. But it is our greatest pleasure to acknowledge Mrs. </a:t>
            </a:r>
            <a:r>
              <a:rPr lang="en-US" sz="2400" dirty="0" err="1"/>
              <a:t>Golecki</a:t>
            </a:r>
            <a:r>
              <a:rPr lang="en-US" sz="2400" dirty="0"/>
              <a:t> for her guidance, support, and motivation through this whole process.</a:t>
            </a:r>
            <a:endParaRPr lang="en-US" dirty="0"/>
          </a:p>
        </p:txBody>
      </p:sp>
      <p:pic>
        <p:nvPicPr>
          <p:cNvPr id="1026" name="Picture 2" descr="https://lh4.googleusercontent.com/cNA7Bm-foCmNF3SW3eb-OZvbdQ40a579WYWiuhoaXdHshHQcmEyQW4pZacx4BCJM5T1q7MSNDAmalJPsSw8PKBI3f1b4FFchjvzOmKI6lyCCQT9HQRMjz5E74AWBXtJUgwVQz-k8nn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3817"/>
            <a:ext cx="2538589" cy="28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C053F8C-699C-E248-BD0B-824E14BCE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6" b="99074" l="0" r="99151">
                        <a14:foregroundMark x1="231" y1="2315" x2="12577" y2="13117"/>
                        <a14:foregroundMark x1="12577" y1="13117" x2="29321" y2="45525"/>
                        <a14:foregroundMark x1="30324" y1="5401" x2="7022" y2="36111"/>
                        <a14:foregroundMark x1="7022" y1="36111" x2="1929" y2="45525"/>
                        <a14:foregroundMark x1="6481" y1="12963" x2="8642" y2="22531"/>
                        <a14:foregroundMark x1="8642" y1="22531" x2="19059" y2="36883"/>
                        <a14:foregroundMark x1="25154" y1="44136" x2="23457" y2="40432"/>
                        <a14:foregroundMark x1="498" y1="52911" x2="18441" y2="75926"/>
                        <a14:foregroundMark x1="18441" y1="75926" x2="27546" y2="94136"/>
                        <a14:foregroundMark x1="27546" y1="94136" x2="28627" y2="95525"/>
                        <a14:foregroundMark x1="31096" y1="56173" x2="1003" y2="95062"/>
                        <a14:foregroundMark x1="34728" y1="53466" x2="61651" y2="87346"/>
                        <a14:foregroundMark x1="61651" y1="87346" x2="63426" y2="97222"/>
                        <a14:foregroundMark x1="63426" y1="97222" x2="63349" y2="97377"/>
                        <a14:foregroundMark x1="63503" y1="54475" x2="46528" y2="84105"/>
                        <a14:foregroundMark x1="46528" y1="84105" x2="35571" y2="97840"/>
                        <a14:foregroundMark x1="9954" y1="95216" x2="23225" y2="75926"/>
                        <a14:foregroundMark x1="23225" y1="75926" x2="25926" y2="64043"/>
                        <a14:foregroundMark x1="25926" y1="64043" x2="29630" y2="62654"/>
                        <a14:foregroundMark x1="50849" y1="54167" x2="51312" y2="96296"/>
                        <a14:foregroundMark x1="34337" y1="74851" x2="64506" y2="75000"/>
                        <a14:foregroundMark x1="64506" y1="75000" x2="64648" y2="74953"/>
                        <a14:foregroundMark x1="35185" y1="77160" x2="35340" y2="89043"/>
                        <a14:foregroundMark x1="35340" y1="89043" x2="41898" y2="91667"/>
                        <a14:foregroundMark x1="41898" y1="91667" x2="49614" y2="89352"/>
                        <a14:foregroundMark x1="49614" y1="89352" x2="60802" y2="91512"/>
                        <a14:foregroundMark x1="60802" y1="91512" x2="63117" y2="81327"/>
                        <a14:foregroundMark x1="63117" y1="81327" x2="62963" y2="67901"/>
                        <a14:foregroundMark x1="62963" y1="67901" x2="59182" y2="56173"/>
                        <a14:foregroundMark x1="59182" y1="56173" x2="53009" y2="53858"/>
                        <a14:foregroundMark x1="53009" y1="53858" x2="44985" y2="56944"/>
                        <a14:foregroundMark x1="34414" y1="1698" x2="50309" y2="25617"/>
                        <a14:foregroundMark x1="50309" y1="25617" x2="64198" y2="39352"/>
                        <a14:foregroundMark x1="64198" y1="39352" x2="64352" y2="43210"/>
                        <a14:foregroundMark x1="62963" y1="4938" x2="38735" y2="32870"/>
                        <a14:foregroundMark x1="38735" y1="32870" x2="35031" y2="42593"/>
                        <a14:foregroundMark x1="38735" y1="38426" x2="59954" y2="38580"/>
                        <a14:foregroundMark x1="67515" y1="2623" x2="81096" y2="34105"/>
                        <a14:foregroundMark x1="81096" y1="34105" x2="88580" y2="43981"/>
                        <a14:foregroundMark x1="88580" y1="43981" x2="93673" y2="46914"/>
                        <a14:foregroundMark x1="93673" y1="46914" x2="96836" y2="42901"/>
                        <a14:foregroundMark x1="97377" y1="5093" x2="94753" y2="15278"/>
                        <a14:foregroundMark x1="94753" y1="15278" x2="93441" y2="2469"/>
                        <a14:foregroundMark x1="93441" y1="2469" x2="79707" y2="772"/>
                        <a14:foregroundMark x1="79707" y1="772" x2="75386" y2="9105"/>
                        <a14:foregroundMark x1="75386" y1="9105" x2="92361" y2="1080"/>
                        <a14:foregroundMark x1="68364" y1="85957" x2="76389" y2="75926"/>
                        <a14:foregroundMark x1="76389" y1="75926" x2="99228" y2="65586"/>
                        <a14:foregroundMark x1="99228" y1="65586" x2="94290" y2="56944"/>
                        <a14:foregroundMark x1="94290" y1="56944" x2="93133" y2="58333"/>
                        <a14:foregroundMark x1="94599" y1="81481" x2="94444" y2="94444"/>
                        <a14:foregroundMark x1="94444" y1="94444" x2="83719" y2="99074"/>
                        <a14:foregroundMark x1="83719" y1="99074" x2="88657" y2="91358"/>
                        <a14:foregroundMark x1="88657" y1="91358" x2="93981" y2="93364"/>
                        <a14:foregroundMark x1="93981" y1="93364" x2="98302" y2="90278"/>
                        <a14:foregroundMark x1="67750" y1="67904" x2="70910" y2="58642"/>
                        <a14:foregroundMark x1="70910" y1="58642" x2="76775" y2="52778"/>
                        <a14:foregroundMark x1="76775" y1="52778" x2="92901" y2="56944"/>
                        <a14:foregroundMark x1="92901" y1="56944" x2="95062" y2="54321"/>
                        <a14:foregroundMark x1="30324" y1="11574" x2="31096" y2="10802"/>
                        <a14:foregroundMark x1="31250" y1="12037" x2="31250" y2="3395"/>
                        <a14:foregroundMark x1="31867" y1="11265" x2="32099" y2="2623"/>
                        <a14:foregroundMark x1="31173" y1="54321" x2="31880" y2="52623"/>
                        <a14:foregroundMark x1="32239" y1="51543" x2="32485" y2="51080"/>
                        <a14:foregroundMark x1="31173" y1="53549" x2="31665" y2="52623"/>
                        <a14:foregroundMark x1="52341" y1="47948" x2="55941" y2="48148"/>
                        <a14:foregroundMark x1="42052" y1="47377" x2="50654" y2="47854"/>
                        <a14:foregroundMark x1="60262" y1="40895" x2="65664" y2="48148"/>
                        <a14:foregroundMark x1="62886" y1="48611" x2="65664" y2="48302"/>
                        <a14:foregroundMark x1="65509" y1="48920" x2="65509" y2="48920"/>
                        <a14:foregroundMark x1="62654" y1="49383" x2="62654" y2="49383"/>
                        <a14:foregroundMark x1="38889" y1="54321" x2="53549" y2="54321"/>
                        <a14:foregroundMark x1="53549" y1="54321" x2="54784" y2="54167"/>
                        <a14:foregroundMark x1="52315" y1="51543" x2="51225" y2="51505"/>
                        <a14:foregroundMark x1="65046" y1="66049" x2="65046" y2="76698"/>
                        <a14:foregroundMark x1="65046" y1="76698" x2="64429" y2="66975"/>
                        <a14:foregroundMark x1="65123" y1="75154" x2="65160" y2="74752"/>
                        <a14:foregroundMark x1="64815" y1="74383" x2="65123" y2="73611"/>
                        <a14:foregroundMark x1="67417" y1="70632" x2="67515" y2="67901"/>
                        <a14:foregroundMark x1="67052" y1="80864" x2="67284" y2="74358"/>
                        <a14:foregroundMark x1="34491" y1="51543" x2="33951" y2="51080"/>
                        <a14:foregroundMark x1="33719" y1="51543" x2="33719" y2="51543"/>
                        <a14:foregroundMark x1="33951" y1="51543" x2="33873" y2="51080"/>
                        <a14:backgroundMark x1="32870" y1="1543" x2="33025" y2="49228"/>
                        <a14:backgroundMark x1="617" y1="50772" x2="5864" y2="49691"/>
                        <a14:backgroundMark x1="5864" y1="49691" x2="11265" y2="50000"/>
                        <a14:backgroundMark x1="11265" y1="50000" x2="16590" y2="49846"/>
                        <a14:backgroundMark x1="16590" y1="49846" x2="27469" y2="50617"/>
                        <a14:backgroundMark x1="27469" y1="50617" x2="32189" y2="50200"/>
                        <a14:backgroundMark x1="32951" y1="51543" x2="33102" y2="99228"/>
                        <a14:backgroundMark x1="32948" y1="50617" x2="32951" y2="51543"/>
                        <a14:backgroundMark x1="65223" y1="50206" x2="66975" y2="50309"/>
                        <a14:backgroundMark x1="61574" y1="50309" x2="65355" y2="50309"/>
                        <a14:backgroundMark x1="66435" y1="50772" x2="66136" y2="66049"/>
                        <a14:backgroundMark x1="33102" y1="51080" x2="33606" y2="51120"/>
                        <a14:backgroundMark x1="52041" y1="50672" x2="62191" y2="50000"/>
                        <a14:backgroundMark x1="34163" y1="50247" x2="39275" y2="49383"/>
                        <a14:backgroundMark x1="39275" y1="49383" x2="44753" y2="50309"/>
                        <a14:backgroundMark x1="44753" y1="50309" x2="51698" y2="50000"/>
                        <a14:backgroundMark x1="66435" y1="67284" x2="66590" y2="98457"/>
                        <a14:backgroundMark x1="33256" y1="52006" x2="33256" y2="52006"/>
                        <a14:backgroundMark x1="33256" y1="51543" x2="33256" y2="52623"/>
                        <a14:backgroundMark x1="66590" y1="81790" x2="67130" y2="72377"/>
                        <a14:backgroundMark x1="66667" y1="81636" x2="66281" y2="82562"/>
                        <a14:backgroundMark x1="66898" y1="83796" x2="67207" y2="74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76" y="15287093"/>
            <a:ext cx="15468600" cy="7734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182" y="704724"/>
            <a:ext cx="5359465" cy="2301714"/>
          </a:xfrm>
          <a:prstGeom prst="rect">
            <a:avLst/>
          </a:prstGeom>
        </p:spPr>
      </p:pic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381000" y="13648888"/>
            <a:ext cx="15468600" cy="1017557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15500" tIns="57750" rIns="115500" bIns="57750" anchor="ctr"/>
          <a:lstStyle>
            <a:defPPr>
              <a:defRPr kern="1200" smtId="4294967295"/>
            </a:defPPr>
          </a:lstStyle>
          <a:p>
            <a:pPr algn="ctr" defTabSz="3762375"/>
            <a:r>
              <a:rPr lang="en-US" sz="4600" b="1" dirty="0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The </a:t>
            </a:r>
            <a:r>
              <a:rPr lang="en-US" sz="4600" b="1" dirty="0" err="1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Fordmula</a:t>
            </a:r>
            <a:endParaRPr lang="en-US" sz="4600" b="1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23" name="Text Box 32"/>
          <p:cNvSpPr txBox="1">
            <a:spLocks noChangeArrowheads="1"/>
          </p:cNvSpPr>
          <p:nvPr/>
        </p:nvSpPr>
        <p:spPr bwMode="auto">
          <a:xfrm>
            <a:off x="381000" y="24590008"/>
            <a:ext cx="15532556" cy="756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15500" tIns="57750" rIns="115500" bIns="57750">
            <a:spAutoFit/>
          </a:bodyPr>
          <a:lstStyle>
            <a:defPPr>
              <a:defRPr kern="1200" smtId="4294967295"/>
            </a:defPPr>
            <a:lvl1pPr defTabSz="3762375" eaLnBrk="0" hangingPunct="0">
              <a:defRPr sz="2600">
                <a:solidFill>
                  <a:schemeClr val="tx1"/>
                </a:solidFill>
                <a:latin typeface="Arial"/>
              </a:defRPr>
            </a:lvl1pPr>
            <a:lvl2pPr marL="742950" indent="-28575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2pPr>
            <a:lvl3pPr marL="11430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3pPr>
            <a:lvl4pPr marL="16002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4pPr>
            <a:lvl5pPr marL="20574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9pPr>
          </a:lstStyle>
          <a:p>
            <a:r>
              <a:rPr lang="en-US" sz="4400" dirty="0" smtClean="0"/>
              <a:t>We </a:t>
            </a:r>
            <a:r>
              <a:rPr lang="en-US" sz="4400" dirty="0"/>
              <a:t>wanted to create an actuator </a:t>
            </a:r>
            <a:r>
              <a:rPr lang="en-US" sz="4400" dirty="0" smtClean="0"/>
              <a:t>with three properties:</a:t>
            </a:r>
          </a:p>
          <a:p>
            <a:endParaRPr lang="en-US" sz="44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/>
              <a:t>Ability to actuate numerous times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/>
              <a:t>Ability to be eaten (not uncomfortably chewy)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/>
              <a:t>Ability to </a:t>
            </a:r>
            <a:r>
              <a:rPr lang="en-US" sz="4400" dirty="0" err="1" smtClean="0"/>
              <a:t>degredate</a:t>
            </a:r>
            <a:r>
              <a:rPr lang="en-US" sz="4400" dirty="0" smtClean="0"/>
              <a:t> in the human body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 smtClean="0"/>
          </a:p>
          <a:p>
            <a:r>
              <a:rPr lang="en-US" sz="4400" dirty="0" smtClean="0"/>
              <a:t>This meant we had to test two properties, elasticity and degradation. </a:t>
            </a:r>
            <a:r>
              <a:rPr lang="en-US" sz="4400" dirty="0"/>
              <a:t>M</a:t>
            </a:r>
            <a:r>
              <a:rPr lang="en-US" sz="4400" dirty="0" smtClean="0"/>
              <a:t>oderate elasticity would be vital so it could consistently actuate yet still not be difficult to chew. And </a:t>
            </a:r>
            <a:r>
              <a:rPr lang="en-US" sz="4400" dirty="0" err="1" smtClean="0"/>
              <a:t>degredation</a:t>
            </a:r>
            <a:r>
              <a:rPr lang="en-US" sz="4400" dirty="0" smtClean="0"/>
              <a:t> is vital because we want this product to be edible.</a:t>
            </a:r>
            <a:endParaRPr lang="en-US" sz="4400" dirty="0">
              <a:latin typeface="+mn-lt"/>
              <a:ea typeface="Century" charset="0"/>
              <a:cs typeface="Centur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0" y="4530407"/>
            <a:ext cx="14859000" cy="9775657"/>
          </a:xfrm>
          <a:prstGeom prst="rect">
            <a:avLst/>
          </a:prstGeom>
        </p:spPr>
      </p:pic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16459200" y="4038599"/>
            <a:ext cx="14859000" cy="1113624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15500" tIns="57750" rIns="115500" bIns="57750" anchor="ctr"/>
          <a:lstStyle>
            <a:defPPr>
              <a:defRPr kern="1200" smtId="4294967295"/>
            </a:defPPr>
          </a:lstStyle>
          <a:p>
            <a:pPr algn="ctr" defTabSz="3762375"/>
            <a:r>
              <a:rPr lang="en-US" sz="4600" b="1" dirty="0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Results</a:t>
            </a:r>
            <a:endParaRPr lang="en-US" sz="4600" b="1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31950273" y="5904038"/>
            <a:ext cx="11550019" cy="68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15500" tIns="57750" rIns="115500" bIns="57750">
            <a:spAutoFit/>
          </a:bodyPr>
          <a:lstStyle>
            <a:defPPr>
              <a:defRPr kern="1200" smtId="4294967295"/>
            </a:defPPr>
            <a:lvl1pPr defTabSz="3762375" eaLnBrk="0" hangingPunct="0">
              <a:defRPr sz="2600">
                <a:solidFill>
                  <a:schemeClr val="tx1"/>
                </a:solidFill>
                <a:latin typeface="Arial"/>
              </a:defRPr>
            </a:lvl1pPr>
            <a:lvl2pPr marL="742950" indent="-28575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2pPr>
            <a:lvl3pPr marL="11430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3pPr>
            <a:lvl4pPr marL="16002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4pPr>
            <a:lvl5pPr marL="20574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9pPr>
          </a:lstStyle>
          <a:p>
            <a:r>
              <a:rPr lang="en-US" sz="4400" dirty="0" smtClean="0"/>
              <a:t>The </a:t>
            </a:r>
            <a:r>
              <a:rPr lang="en-US" sz="4400" dirty="0" err="1"/>
              <a:t>Fordmula</a:t>
            </a:r>
            <a:r>
              <a:rPr lang="en-US" sz="4400" dirty="0"/>
              <a:t> </a:t>
            </a:r>
            <a:r>
              <a:rPr lang="en-US" sz="4400" dirty="0" smtClean="0"/>
              <a:t>achieves the three goals:</a:t>
            </a:r>
          </a:p>
          <a:p>
            <a:endParaRPr lang="en-US" sz="44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/>
              <a:t>The moderate stiffness (refer to Figure 8) makes it actuate better than the gummy bear material yet still is easy to chew.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/>
              <a:t>It is not as elastic as the silicone material and vastly outperforms other edible materials like gummy bears </a:t>
            </a:r>
            <a:endParaRPr lang="en-US" sz="44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/>
              <a:t>The </a:t>
            </a:r>
            <a:r>
              <a:rPr lang="en-US" sz="4400" dirty="0" err="1" smtClean="0"/>
              <a:t>Fordmula</a:t>
            </a:r>
            <a:r>
              <a:rPr lang="en-US" sz="4400" dirty="0" smtClean="0"/>
              <a:t> is also proven to </a:t>
            </a:r>
            <a:r>
              <a:rPr lang="en-US" sz="4400" dirty="0" err="1" smtClean="0"/>
              <a:t>degredate</a:t>
            </a:r>
            <a:r>
              <a:rPr lang="en-US" sz="4400" dirty="0" smtClean="0"/>
              <a:t> within an emulated human body.</a:t>
            </a:r>
            <a:endParaRPr lang="en-US" sz="4400" dirty="0">
              <a:latin typeface="+mn-lt"/>
              <a:ea typeface="Century" charset="0"/>
              <a:cs typeface="Century" charset="0"/>
            </a:endParaRP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16210736" y="14397782"/>
            <a:ext cx="15468600" cy="1778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15500" tIns="57750" rIns="115500" bIns="57750">
            <a:spAutoFit/>
          </a:bodyPr>
          <a:lstStyle>
            <a:defPPr>
              <a:defRPr kern="1200" smtId="4294967295"/>
            </a:defPPr>
            <a:lvl1pPr defTabSz="3762375" eaLnBrk="0" hangingPunct="0">
              <a:defRPr sz="2600">
                <a:solidFill>
                  <a:schemeClr val="tx1"/>
                </a:solidFill>
                <a:latin typeface="Arial"/>
              </a:defRPr>
            </a:lvl1pPr>
            <a:lvl2pPr marL="742950" indent="-28575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2pPr>
            <a:lvl3pPr marL="11430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3pPr>
            <a:lvl4pPr marL="16002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4pPr>
            <a:lvl5pPr marL="20574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9pPr>
          </a:lstStyle>
          <a:p>
            <a:pPr algn="ctr"/>
            <a:r>
              <a:rPr lang="en-US" sz="3600" i="1" dirty="0" smtClean="0"/>
              <a:t>This figure compares the elasticity of silicon actuators (blue), </a:t>
            </a:r>
            <a:r>
              <a:rPr lang="en-US" sz="3600" i="1" dirty="0" err="1" smtClean="0"/>
              <a:t>Fordmula</a:t>
            </a:r>
            <a:r>
              <a:rPr lang="en-US" sz="3600" i="1" dirty="0" smtClean="0"/>
              <a:t> actuators (red), stale gummy bear actuators (yellow) and fresh control gummy bear actuators (black).</a:t>
            </a:r>
            <a:endParaRPr lang="en-US" sz="3600" i="1" dirty="0">
              <a:latin typeface="+mn-lt"/>
              <a:ea typeface="Century" charset="0"/>
              <a:cs typeface="Century" charset="0"/>
            </a:endParaRP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15913556" y="30453232"/>
            <a:ext cx="15404644" cy="1778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15500" tIns="57750" rIns="115500" bIns="57750">
            <a:spAutoFit/>
          </a:bodyPr>
          <a:lstStyle>
            <a:defPPr>
              <a:defRPr kern="1200" smtId="4294967295"/>
            </a:defPPr>
            <a:lvl1pPr defTabSz="3762375" eaLnBrk="0" hangingPunct="0">
              <a:defRPr sz="2600">
                <a:solidFill>
                  <a:schemeClr val="tx1"/>
                </a:solidFill>
                <a:latin typeface="Arial"/>
              </a:defRPr>
            </a:lvl1pPr>
            <a:lvl2pPr marL="742950" indent="-28575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2pPr>
            <a:lvl3pPr marL="11430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3pPr>
            <a:lvl4pPr marL="16002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4pPr>
            <a:lvl5pPr marL="20574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9pPr>
          </a:lstStyle>
          <a:p>
            <a:pPr algn="ctr"/>
            <a:r>
              <a:rPr lang="en-US" sz="3600" i="1" dirty="0" smtClean="0"/>
              <a:t>This figure compares the rate of degradation for </a:t>
            </a:r>
            <a:r>
              <a:rPr lang="en-US" sz="3600" i="1" dirty="0" err="1" smtClean="0"/>
              <a:t>Fordmula</a:t>
            </a:r>
            <a:r>
              <a:rPr lang="en-US" sz="3600" i="1" dirty="0" smtClean="0"/>
              <a:t> actuators and gummy bear actuators in a saline solution, emulating the human body. Note: silicon was not tested as it does not degrade. </a:t>
            </a:r>
            <a:endParaRPr lang="en-US" sz="3600" i="1" dirty="0">
              <a:latin typeface="+mn-lt"/>
              <a:ea typeface="Century" charset="0"/>
              <a:cs typeface="Century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0" y="16853362"/>
            <a:ext cx="16764000" cy="14647545"/>
          </a:xfrm>
          <a:prstGeom prst="rect">
            <a:avLst/>
          </a:prstGeom>
        </p:spPr>
      </p:pic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381000" y="23329767"/>
            <a:ext cx="15468600" cy="67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15500" tIns="57750" rIns="115500" bIns="57750">
            <a:spAutoFit/>
          </a:bodyPr>
          <a:lstStyle>
            <a:defPPr>
              <a:defRPr kern="1200" smtId="4294967295"/>
            </a:defPPr>
            <a:lvl1pPr defTabSz="3762375" eaLnBrk="0" hangingPunct="0">
              <a:defRPr sz="2600">
                <a:solidFill>
                  <a:schemeClr val="tx1"/>
                </a:solidFill>
                <a:latin typeface="Arial"/>
              </a:defRPr>
            </a:lvl1pPr>
            <a:lvl2pPr marL="742950" indent="-28575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2pPr>
            <a:lvl3pPr marL="11430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3pPr>
            <a:lvl4pPr marL="16002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4pPr>
            <a:lvl5pPr marL="2057400" indent="-228600" defTabSz="3762375" eaLnBrk="0" hangingPunct="0">
              <a:defRPr sz="2600">
                <a:solidFill>
                  <a:schemeClr val="tx1"/>
                </a:solidFill>
                <a:latin typeface="Arial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/>
              </a:defRPr>
            </a:lvl9pPr>
          </a:lstStyle>
          <a:p>
            <a:pPr algn="ctr"/>
            <a:r>
              <a:rPr lang="en-US" sz="3600" i="1" dirty="0" smtClean="0"/>
              <a:t>These six figures demonstrate the molding process of the Formula. </a:t>
            </a:r>
            <a:endParaRPr lang="en-US" sz="3600" i="1" dirty="0">
              <a:latin typeface="+mn-lt"/>
              <a:ea typeface="Century" charset="0"/>
              <a:cs typeface="Century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726" y="12848222"/>
            <a:ext cx="12749824" cy="7274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800" y="14059216"/>
            <a:ext cx="8554009" cy="67261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601" y="25667096"/>
            <a:ext cx="4025236" cy="40252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6985">
            <a:off x="7584675" y="24484040"/>
            <a:ext cx="13166226" cy="5892577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5.10.08"/>
  <p:tag name="AS_TITLE" val="Aspose.Slides for .NET 4.0"/>
  <p:tag name="AS_VERSION" val="15.8.1.0"/>
</p:tagLst>
</file>

<file path=ppt/theme/theme1.xml><?xml version="1.0" encoding="utf-8"?>
<a:theme xmlns:a="http://schemas.openxmlformats.org/drawingml/2006/main" name="Default 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</TotalTime>
  <Words>277</Words>
  <Application>Microsoft Macintosh PowerPoint</Application>
  <PresentationFormat>Custom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Angsana New</vt:lpstr>
      <vt:lpstr>Calibri</vt:lpstr>
      <vt:lpstr>Century</vt:lpstr>
      <vt:lpstr>Arial</vt:lpstr>
      <vt:lpstr>Default Design</vt:lpstr>
      <vt:lpstr>PowerPoint Presentation</vt:lpstr>
    </vt:vector>
  </TitlesOfParts>
  <Manager/>
  <Company>Graphicsland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to make a scientific poster</dc:title>
  <dc:subject>How To Make A Scientific Poster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Xavi Segel</cp:lastModifiedBy>
  <cp:revision>75</cp:revision>
  <dcterms:modified xsi:type="dcterms:W3CDTF">2018-03-15T21:28:25Z</dcterms:modified>
  <cp:category>templates for scientific poster</cp:category>
</cp:coreProperties>
</file>